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4" r:id="rId4"/>
    <p:sldId id="265" r:id="rId5"/>
    <p:sldId id="262" r:id="rId6"/>
    <p:sldId id="276" r:id="rId7"/>
    <p:sldId id="277" r:id="rId8"/>
    <p:sldId id="266" r:id="rId9"/>
    <p:sldId id="275" r:id="rId10"/>
    <p:sldId id="273" r:id="rId11"/>
    <p:sldId id="274" r:id="rId12"/>
    <p:sldId id="257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0EC"/>
    <a:srgbClr val="89BDF7"/>
    <a:srgbClr val="FFFFFF"/>
    <a:srgbClr val="CADBF5"/>
    <a:srgbClr val="DE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 autoAdjust="0"/>
    <p:restoredTop sz="77424" autoAdjust="0"/>
  </p:normalViewPr>
  <p:slideViewPr>
    <p:cSldViewPr snapToGrid="0">
      <p:cViewPr varScale="1">
        <p:scale>
          <a:sx n="52" d="100"/>
          <a:sy n="52" d="100"/>
        </p:scale>
        <p:origin x="11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DBC67-DB9E-4F89-9C76-F51F2BE10094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D546F-7BB8-4F96-B115-DE511B99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5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D546F-7BB8-4F96-B115-DE511B991E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56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D546F-7BB8-4F96-B115-DE511B991E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1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TH: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Continue monitoring- to link biological</a:t>
            </a:r>
            <a:r>
              <a:rPr lang="en-US" baseline="0" dirty="0"/>
              <a:t> condition with Wetland Rules and Water Quality Standards</a:t>
            </a:r>
          </a:p>
          <a:p>
            <a:pPr marL="228600" indent="-228600">
              <a:buAutoNum type="arabicPeriod"/>
            </a:pPr>
            <a:r>
              <a:rPr lang="en-US" baseline="0" dirty="0"/>
              <a:t>Site planning and selection based on a 5 year-rotational basin schedule and collaboration with other monitoring programs</a:t>
            </a:r>
          </a:p>
          <a:p>
            <a:pPr marL="228600" indent="-228600">
              <a:buAutoNum type="arabicPeriod"/>
            </a:pPr>
            <a:r>
              <a:rPr lang="en-US" baseline="0" dirty="0"/>
              <a:t>Build </a:t>
            </a:r>
            <a:r>
              <a:rPr lang="en-US" baseline="0" dirty="0" err="1"/>
              <a:t>biocriteria</a:t>
            </a:r>
            <a:r>
              <a:rPr lang="en-US" baseline="0" dirty="0"/>
              <a:t>- create a system that can provide a measure of wetland health and overall biological integrity</a:t>
            </a:r>
          </a:p>
          <a:p>
            <a:pPr marL="228600" indent="-228600">
              <a:buAutoNum type="arabicPeriod"/>
            </a:pPr>
            <a:r>
              <a:rPr lang="en-US" baseline="0" dirty="0"/>
              <a:t>Classification of wetland types</a:t>
            </a:r>
          </a:p>
          <a:p>
            <a:pPr marL="228600" indent="-228600">
              <a:buAutoNum type="arabicPeriod"/>
            </a:pP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CH: I shrank these down a little, really text heavy otherwise, but don’t feel strongly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D546F-7BB8-4F96-B115-DE511B991E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57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D546F-7BB8-4F96-B115-DE511B991E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11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D546F-7BB8-4F96-B115-DE511B991E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38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D546F-7BB8-4F96-B115-DE511B991E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TH: Use white font? The slides are dark.</a:t>
            </a:r>
          </a:p>
          <a:p>
            <a:endParaRPr lang="en-US" dirty="0"/>
          </a:p>
          <a:p>
            <a:r>
              <a:rPr lang="en-US" dirty="0"/>
              <a:t>Switch</a:t>
            </a:r>
            <a:r>
              <a:rPr lang="en-US" baseline="0" dirty="0"/>
              <a:t> “Permitting” to “regulatory work under the Vermont Wetland Rules”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D546F-7BB8-4F96-B115-DE511B991E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9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TH: Here</a:t>
            </a:r>
            <a:r>
              <a:rPr lang="en-US" baseline="0" dirty="0"/>
              <a:t> are the 4 main goals we’ve presented in the past:</a:t>
            </a:r>
          </a:p>
          <a:p>
            <a:endParaRPr lang="en-US" baseline="0" dirty="0"/>
          </a:p>
          <a:p>
            <a:r>
              <a:rPr lang="en-US" baseline="0" dirty="0"/>
              <a:t>To monitor the health of Vermont’s wetlands</a:t>
            </a:r>
          </a:p>
          <a:p>
            <a:r>
              <a:rPr lang="en-US" baseline="0" dirty="0"/>
              <a:t>To provide support for planning and regulatory activity</a:t>
            </a:r>
          </a:p>
          <a:p>
            <a:r>
              <a:rPr lang="en-US" baseline="0" dirty="0"/>
              <a:t>To monitor the effectiveness of restoration and rehabilitation projects</a:t>
            </a:r>
          </a:p>
          <a:p>
            <a:r>
              <a:rPr lang="en-US" baseline="0" dirty="0"/>
              <a:t>To monitor long-term trends of wetland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D546F-7BB8-4F96-B115-DE511B991E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1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TH:  I would reword the first</a:t>
            </a:r>
            <a:r>
              <a:rPr lang="en-US" baseline="0" dirty="0"/>
              <a:t> three bullet points:</a:t>
            </a:r>
            <a:endParaRPr lang="en-US" dirty="0"/>
          </a:p>
          <a:p>
            <a:r>
              <a:rPr lang="en-US" dirty="0"/>
              <a:t>Conduct Tier</a:t>
            </a:r>
            <a:r>
              <a:rPr lang="en-US" baseline="0" dirty="0"/>
              <a:t> III intensive surveys to collect biological, chemical, and physical data</a:t>
            </a:r>
          </a:p>
          <a:p>
            <a:r>
              <a:rPr lang="en-US" baseline="0" dirty="0"/>
              <a:t>Use the FQAI as a biological indicator of wetland health</a:t>
            </a:r>
          </a:p>
          <a:p>
            <a:r>
              <a:rPr lang="en-US" baseline="0" dirty="0"/>
              <a:t>Utilize the Vermont Rapid </a:t>
            </a:r>
            <a:r>
              <a:rPr lang="en-US" baseline="0" dirty="0" err="1"/>
              <a:t>Assesssment</a:t>
            </a:r>
            <a:r>
              <a:rPr lang="en-US" baseline="0" dirty="0"/>
              <a:t> Method (VRAM), a Tier II method …”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D546F-7BB8-4F96-B115-DE511B991E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TH: I would site some cool forested natural communities that we have conducted Tier III assessments</a:t>
            </a:r>
            <a:r>
              <a:rPr lang="en-US" baseline="0" dirty="0"/>
              <a:t>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D546F-7BB8-4F96-B115-DE511B991E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97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D546F-7BB8-4F96-B115-DE511B991E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0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TH:</a:t>
            </a:r>
            <a:r>
              <a:rPr lang="en-US" baseline="0" dirty="0"/>
              <a:t> I would quickly mention that we have participated in the 2011 NWCA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D546F-7BB8-4F96-B115-DE511B991E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D546F-7BB8-4F96-B115-DE511B991E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49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</a:t>
            </a:r>
            <a:r>
              <a:rPr lang="en-US" baseline="0" dirty="0"/>
              <a:t> (Re-) intro to VRAM, where it comes from, what it does, what we plan to do with it (citizen science/wide audience).</a:t>
            </a:r>
          </a:p>
          <a:p>
            <a:r>
              <a:rPr lang="en-US" baseline="0" dirty="0"/>
              <a:t>We have tested VRAM with an older ‘Human Disturbance Ratio’ ranking to calibrate, and have conducted  around 100 VRAM assessments.</a:t>
            </a:r>
          </a:p>
          <a:p>
            <a:r>
              <a:rPr lang="en-US" baseline="0" dirty="0"/>
              <a:t>We have used them for Class 1 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D546F-7BB8-4F96-B115-DE511B991E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8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EC95-CC00-4882-B88A-8D33768FD66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55AB-C03C-4195-B2D1-967F60DC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9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EC95-CC00-4882-B88A-8D33768FD66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55AB-C03C-4195-B2D1-967F60DC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9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EC95-CC00-4882-B88A-8D33768FD66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55AB-C03C-4195-B2D1-967F60DC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4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EC95-CC00-4882-B88A-8D33768FD66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55AB-C03C-4195-B2D1-967F60DC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5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EC95-CC00-4882-B88A-8D33768FD66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55AB-C03C-4195-B2D1-967F60DC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7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EC95-CC00-4882-B88A-8D33768FD66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55AB-C03C-4195-B2D1-967F60DC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4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EC95-CC00-4882-B88A-8D33768FD66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55AB-C03C-4195-B2D1-967F60DC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7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EC95-CC00-4882-B88A-8D33768FD66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55AB-C03C-4195-B2D1-967F60DC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EC95-CC00-4882-B88A-8D33768FD66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55AB-C03C-4195-B2D1-967F60DC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0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EC95-CC00-4882-B88A-8D33768FD66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55AB-C03C-4195-B2D1-967F60DC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0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EC95-CC00-4882-B88A-8D33768FD66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55AB-C03C-4195-B2D1-967F60DC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9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8000">
              <a:srgbClr val="A3C2DF"/>
            </a:gs>
            <a:gs pos="91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9EC95-CC00-4882-B88A-8D33768FD66B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55AB-C03C-4195-B2D1-967F60DC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2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FF"/>
            </a:gs>
            <a:gs pos="0">
              <a:srgbClr val="CADBF5"/>
            </a:gs>
            <a:gs pos="91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Bioassessment in Vermont’s Forested Wetlands: Past, Present, and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09963"/>
            <a:ext cx="12199153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7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Sampled Forested Wetlands: Cedar Swamp in </a:t>
            </a:r>
            <a:r>
              <a:rPr lang="en-US" dirty="0" err="1"/>
              <a:t>Peacham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7"/>
            <a:ext cx="6699738" cy="4450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357" y="1324708"/>
            <a:ext cx="3558443" cy="535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8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Sampled Forested Wetlands: Floodplain Forest in Charleston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09" y="1589534"/>
            <a:ext cx="2957368" cy="44524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900" y="1629983"/>
            <a:ext cx="6642591" cy="4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E6EFF7">
                <a:lumMod val="0"/>
                <a:lumOff val="100000"/>
              </a:srgbClr>
            </a:gs>
            <a:gs pos="24000">
              <a:schemeClr val="accent1">
                <a:lumMod val="5000"/>
                <a:lumOff val="95000"/>
              </a:schemeClr>
            </a:gs>
            <a:gs pos="78000">
              <a:srgbClr val="A3C2DF"/>
            </a:gs>
            <a:gs pos="91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038" y="1708811"/>
            <a:ext cx="5133975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2016 Bioassessment: Vermont Rapid Assessment Method 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(Citizen science protocol currently in development)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3756" y="1825625"/>
            <a:ext cx="1550043" cy="4251084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105208"/>
              </p:ext>
            </p:extLst>
          </p:nvPr>
        </p:nvGraphicFramePr>
        <p:xfrm>
          <a:off x="561849" y="1627453"/>
          <a:ext cx="3668776" cy="474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5" imgW="4663359" imgH="6035040" progId="AcroExch.Document.DC">
                  <p:embed/>
                </p:oleObj>
              </mc:Choice>
              <mc:Fallback>
                <p:oleObj name="Acrobat Document" r:id="rId5" imgW="4663359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849" y="1627453"/>
                        <a:ext cx="3668776" cy="474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537" y="1873059"/>
            <a:ext cx="3232262" cy="44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2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050" y="1378163"/>
            <a:ext cx="7854950" cy="5479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2016: Mapping and LIDAR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9536"/>
            <a:ext cx="4978400" cy="544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90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Wetlands Bioassessment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7300" cy="4351338"/>
          </a:xfrm>
        </p:spPr>
        <p:txBody>
          <a:bodyPr>
            <a:normAutofit/>
          </a:bodyPr>
          <a:lstStyle/>
          <a:p>
            <a:r>
              <a:rPr lang="en-US" dirty="0"/>
              <a:t>Link biological condition with Wetland Rules and Water Quality Standards</a:t>
            </a:r>
          </a:p>
          <a:p>
            <a:r>
              <a:rPr lang="en-US" dirty="0"/>
              <a:t>Site selection based on a rotational basin schedule and collaboration with other monitoring programs</a:t>
            </a:r>
          </a:p>
          <a:p>
            <a:r>
              <a:rPr lang="en-US" dirty="0"/>
              <a:t>Build </a:t>
            </a:r>
            <a:r>
              <a:rPr lang="en-US" dirty="0" err="1"/>
              <a:t>biocriteria</a:t>
            </a:r>
            <a:r>
              <a:rPr lang="en-US" dirty="0"/>
              <a:t>- that can provide a measure of wetland health and integrity</a:t>
            </a:r>
          </a:p>
          <a:p>
            <a:r>
              <a:rPr lang="en-US" dirty="0"/>
              <a:t>Classification of wetland types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413" y="1346200"/>
            <a:ext cx="4121581" cy="515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7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Wetlands Bioassessment: VRAM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2251075"/>
          </a:xfrm>
        </p:spPr>
        <p:txBody>
          <a:bodyPr/>
          <a:lstStyle/>
          <a:p>
            <a:r>
              <a:rPr lang="en-US" dirty="0"/>
              <a:t>Updates to protocol</a:t>
            </a:r>
          </a:p>
          <a:p>
            <a:r>
              <a:rPr lang="en-US" dirty="0"/>
              <a:t>Citizen Science/stakeholder manual</a:t>
            </a:r>
          </a:p>
          <a:p>
            <a:r>
              <a:rPr lang="en-US" dirty="0"/>
              <a:t>Web portal</a:t>
            </a:r>
          </a:p>
          <a:p>
            <a:r>
              <a:rPr lang="en-US" dirty="0"/>
              <a:t>Display characteristics of wetland based on data added.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3916973"/>
            <a:ext cx="5181600" cy="2497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845306"/>
            <a:ext cx="5435600" cy="29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5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VRAM to Assess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73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962944"/>
            <a:ext cx="5491258" cy="4214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62944"/>
            <a:ext cx="5578394" cy="42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22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8000">
              <a:schemeClr val="accent1">
                <a:lumMod val="40000"/>
                <a:lumOff val="60000"/>
              </a:schemeClr>
            </a:gs>
            <a:gs pos="29000">
              <a:srgbClr val="76B0E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1607"/>
            <a:ext cx="12192000" cy="471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for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338" y="1690688"/>
            <a:ext cx="10515600" cy="4351338"/>
          </a:xfrm>
        </p:spPr>
        <p:txBody>
          <a:bodyPr/>
          <a:lstStyle/>
          <a:p>
            <a:r>
              <a:rPr lang="en-US" dirty="0"/>
              <a:t>Come to working session today to discuss updates to VRAM</a:t>
            </a:r>
          </a:p>
          <a:p>
            <a:r>
              <a:rPr lang="en-US" dirty="0"/>
              <a:t>Reach out to us about using VRAM in your own group</a:t>
            </a:r>
          </a:p>
          <a:p>
            <a:r>
              <a:rPr lang="en-US" dirty="0"/>
              <a:t>We are interested in any and all wetland data you can share!</a:t>
            </a:r>
          </a:p>
        </p:txBody>
      </p:sp>
    </p:spTree>
    <p:extLst>
      <p:ext uri="{BB962C8B-B14F-4D97-AF65-F5344CB8AC3E}">
        <p14:creationId xmlns:p14="http://schemas.microsoft.com/office/powerpoint/2010/main" val="278637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Vermont Wetlands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part of the Vermont Department of Environmental Conservation, Watershed Management Division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Much of program is devoted to regulatory work under the Vermont Wetland Rules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full time staff member devoted to monitoring, with support from other staff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4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Wetlands Bioassessment Purposes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monitor the health of Vermont’s wetlands</a:t>
            </a:r>
          </a:p>
          <a:p>
            <a:r>
              <a:rPr lang="en-US" dirty="0"/>
              <a:t>To provide support for planning and regulatory activity</a:t>
            </a:r>
          </a:p>
          <a:p>
            <a:r>
              <a:rPr lang="en-US" dirty="0"/>
              <a:t>To monitor the effectiveness of restoration and rehabilitation projects</a:t>
            </a:r>
          </a:p>
          <a:p>
            <a:r>
              <a:rPr lang="en-US" dirty="0"/>
              <a:t>To monitor long-term trends of wetland health</a:t>
            </a:r>
          </a:p>
        </p:txBody>
      </p:sp>
    </p:spTree>
    <p:extLst>
      <p:ext uri="{BB962C8B-B14F-4D97-AF65-F5344CB8AC3E}">
        <p14:creationId xmlns:p14="http://schemas.microsoft.com/office/powerpoint/2010/main" val="181840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Wetlands Bioassessment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 Tier III intensive surveys to collect biological, chemical, and physical data</a:t>
            </a:r>
          </a:p>
          <a:p>
            <a:r>
              <a:rPr lang="en-US" dirty="0"/>
              <a:t>Use the FQAI as a biological indicator of wetland health</a:t>
            </a:r>
          </a:p>
          <a:p>
            <a:r>
              <a:rPr lang="en-US" dirty="0"/>
              <a:t>Utilize the Vermont Rapid </a:t>
            </a:r>
            <a:r>
              <a:rPr lang="en-US" dirty="0" err="1"/>
              <a:t>Assesssment</a:t>
            </a:r>
            <a:r>
              <a:rPr lang="en-US" dirty="0"/>
              <a:t> Method (VRAM), a Tier II method …”</a:t>
            </a:r>
          </a:p>
          <a:p>
            <a:r>
              <a:rPr lang="en-US" dirty="0"/>
              <a:t>Refine mapping of wetlands when necessary</a:t>
            </a:r>
          </a:p>
          <a:p>
            <a:r>
              <a:rPr lang="en-US" dirty="0"/>
              <a:t>Classify wetlands via Heritage natural community methodology or a similar but somewhat coarser classification system</a:t>
            </a:r>
          </a:p>
        </p:txBody>
      </p:sp>
    </p:spTree>
    <p:extLst>
      <p:ext uri="{BB962C8B-B14F-4D97-AF65-F5344CB8AC3E}">
        <p14:creationId xmlns:p14="http://schemas.microsoft.com/office/powerpoint/2010/main" val="340298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Bioassessment and Forested Wetlands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past Wetlands site selection methodology (random stratified site selection) heavily favored emergent wetlands and shrub swamps</a:t>
            </a:r>
          </a:p>
          <a:p>
            <a:r>
              <a:rPr lang="en-US" dirty="0"/>
              <a:t>Older National Wetlands Inventory maps missed a lot of forested wetlands, causing them to be missed.</a:t>
            </a:r>
          </a:p>
          <a:p>
            <a:r>
              <a:rPr lang="en-US" dirty="0"/>
              <a:t>Natural Heritage Inventory has extensive plot data on forested wetlands</a:t>
            </a:r>
          </a:p>
          <a:p>
            <a:r>
              <a:rPr lang="en-US" dirty="0"/>
              <a:t>Forested buffer and upland watershed also important to wetlands</a:t>
            </a:r>
          </a:p>
        </p:txBody>
      </p:sp>
    </p:spTree>
    <p:extLst>
      <p:ext uri="{BB962C8B-B14F-4D97-AF65-F5344CB8AC3E}">
        <p14:creationId xmlns:p14="http://schemas.microsoft.com/office/powerpoint/2010/main" val="160783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Bioassessment Data, 2006-2014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76963"/>
            <a:ext cx="10515600" cy="4700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(not limited to forested wetlands)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46809"/>
            <a:ext cx="3213100" cy="4930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421" y="1246809"/>
            <a:ext cx="7060379" cy="2804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036" y="4346092"/>
            <a:ext cx="7045764" cy="122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3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Wetland Condition Correlates with Water Quality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20862" y="1825625"/>
            <a:ext cx="563293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T-test (t) and Mann-Whitney rank sum test (M-W) results for water chemistry parameters comparing minimally disturbed and highly disturbed sites.  Means are presented for the t-tests and medians for the Mann-Whitney rank sum tests.  Yellow indicates parameters with a statistically significant P value of ≤0.009.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62" y="1319214"/>
            <a:ext cx="4464679" cy="48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8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Bioassessment: 9 NWCA Sites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177462"/>
            <a:ext cx="10471149" cy="3509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649" y="1452563"/>
            <a:ext cx="5600700" cy="3867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452563"/>
            <a:ext cx="3086988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9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Sample Forested Wetlands: Seepage Swamp in </a:t>
            </a:r>
            <a:r>
              <a:rPr lang="en-US" sz="3600" dirty="0" err="1"/>
              <a:t>Ripton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08" y="1328243"/>
            <a:ext cx="3283036" cy="50751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430" y="1325563"/>
            <a:ext cx="3372701" cy="50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78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687</Words>
  <Application>Microsoft Office PowerPoint</Application>
  <PresentationFormat>Widescreen</PresentationFormat>
  <Paragraphs>85</Paragraphs>
  <Slides>17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Acrobat Document</vt:lpstr>
      <vt:lpstr>Bioassessment in Vermont’s Forested Wetlands: Past, Present, and Future</vt:lpstr>
      <vt:lpstr>Vermont Wetlands Program</vt:lpstr>
      <vt:lpstr>Wetlands Bioassessment Purposes</vt:lpstr>
      <vt:lpstr>Wetlands Bioassessment Methods</vt:lpstr>
      <vt:lpstr>Bioassessment and Forested Wetlands</vt:lpstr>
      <vt:lpstr>Existing Bioassessment Data, 2006-2014</vt:lpstr>
      <vt:lpstr>Wetland Condition Correlates with Water Quality</vt:lpstr>
      <vt:lpstr>2016 Bioassessment: 9 NWCA Sites</vt:lpstr>
      <vt:lpstr>Sample Forested Wetlands: Seepage Swamp in Ripton</vt:lpstr>
      <vt:lpstr>Sampled Forested Wetlands: Cedar Swamp in Peacham</vt:lpstr>
      <vt:lpstr>Sampled Forested Wetlands: Floodplain Forest in Charleston</vt:lpstr>
      <vt:lpstr>2016 Bioassessment: Vermont Rapid Assessment Method  (Citizen science protocol currently in development)</vt:lpstr>
      <vt:lpstr>2016: Mapping and LIDAR</vt:lpstr>
      <vt:lpstr>Future of Wetlands Bioassessment</vt:lpstr>
      <vt:lpstr>Future of Wetlands Bioassessment: VRAM</vt:lpstr>
      <vt:lpstr>Using VRAM to Assess Condition</vt:lpstr>
      <vt:lpstr>Potential for Collaboration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Vermont Wetlands </dc:title>
  <dc:creator>Hohn, Charlie</dc:creator>
  <cp:lastModifiedBy>John Truong</cp:lastModifiedBy>
  <cp:revision>41</cp:revision>
  <dcterms:created xsi:type="dcterms:W3CDTF">2016-09-06T19:43:09Z</dcterms:created>
  <dcterms:modified xsi:type="dcterms:W3CDTF">2016-12-07T14:26:00Z</dcterms:modified>
</cp:coreProperties>
</file>